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Default Extension="wdp" ContentType="image/vnd.ms-photo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Default Extension="vml" ContentType="application/vnd.openxmlformats-officedocument.vmlDrawing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37"/>
  </p:notesMasterIdLst>
  <p:handoutMasterIdLst>
    <p:handoutMasterId r:id="rId23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93" r:id="rId193"/>
    <p:sldId id="694" r:id="rId194"/>
    <p:sldId id="695" r:id="rId195"/>
    <p:sldId id="696" r:id="rId196"/>
    <p:sldId id="697" r:id="rId197"/>
    <p:sldId id="698" r:id="rId198"/>
    <p:sldId id="699" r:id="rId199"/>
    <p:sldId id="700" r:id="rId200"/>
    <p:sldId id="701" r:id="rId201"/>
    <p:sldId id="692" r:id="rId202"/>
    <p:sldId id="658" r:id="rId203"/>
    <p:sldId id="659" r:id="rId204"/>
    <p:sldId id="660" r:id="rId205"/>
    <p:sldId id="661" r:id="rId206"/>
    <p:sldId id="662" r:id="rId207"/>
    <p:sldId id="663" r:id="rId208"/>
    <p:sldId id="664" r:id="rId209"/>
    <p:sldId id="665" r:id="rId210"/>
    <p:sldId id="666" r:id="rId211"/>
    <p:sldId id="667" r:id="rId212"/>
    <p:sldId id="668" r:id="rId213"/>
    <p:sldId id="669" r:id="rId214"/>
    <p:sldId id="670" r:id="rId215"/>
    <p:sldId id="671" r:id="rId216"/>
    <p:sldId id="672" r:id="rId217"/>
    <p:sldId id="673" r:id="rId218"/>
    <p:sldId id="674" r:id="rId219"/>
    <p:sldId id="675" r:id="rId220"/>
    <p:sldId id="676" r:id="rId221"/>
    <p:sldId id="677" r:id="rId222"/>
    <p:sldId id="678" r:id="rId223"/>
    <p:sldId id="679" r:id="rId224"/>
    <p:sldId id="680" r:id="rId225"/>
    <p:sldId id="681" r:id="rId226"/>
    <p:sldId id="682" r:id="rId227"/>
    <p:sldId id="683" r:id="rId228"/>
    <p:sldId id="684" r:id="rId229"/>
    <p:sldId id="685" r:id="rId230"/>
    <p:sldId id="686" r:id="rId231"/>
    <p:sldId id="687" r:id="rId232"/>
    <p:sldId id="688" r:id="rId233"/>
    <p:sldId id="689" r:id="rId234"/>
    <p:sldId id="690" r:id="rId235"/>
    <p:sldId id="691" r:id="rId23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AF2E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953" autoAdjust="0"/>
    <p:restoredTop sz="94660" autoAdjust="0"/>
  </p:normalViewPr>
  <p:slideViewPr>
    <p:cSldViewPr>
      <p:cViewPr varScale="1">
        <p:scale>
          <a:sx n="70" d="100"/>
          <a:sy n="70" d="100"/>
        </p:scale>
        <p:origin x="-129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1.xml"/><Relationship Id="rId26" Type="http://schemas.openxmlformats.org/officeDocument/2006/relationships/slide" Target="slides/slide45.xml"/><Relationship Id="rId39" Type="http://schemas.openxmlformats.org/officeDocument/2006/relationships/slide" Target="slides/slide67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34" Type="http://schemas.openxmlformats.org/officeDocument/2006/relationships/slide" Target="slides/slide60.xml"/><Relationship Id="rId42" Type="http://schemas.openxmlformats.org/officeDocument/2006/relationships/slide" Target="slides/slide75.xml"/><Relationship Id="rId47" Type="http://schemas.openxmlformats.org/officeDocument/2006/relationships/slide" Target="slides/slide80.xml"/><Relationship Id="rId50" Type="http://schemas.openxmlformats.org/officeDocument/2006/relationships/slide" Target="slides/slide83.xml"/><Relationship Id="rId7" Type="http://schemas.openxmlformats.org/officeDocument/2006/relationships/slide" Target="slides/slide9.xml"/><Relationship Id="rId12" Type="http://schemas.openxmlformats.org/officeDocument/2006/relationships/slide" Target="slides/slide24.xml"/><Relationship Id="rId17" Type="http://schemas.openxmlformats.org/officeDocument/2006/relationships/slide" Target="slides/slide29.xml"/><Relationship Id="rId25" Type="http://schemas.openxmlformats.org/officeDocument/2006/relationships/slide" Target="slides/slide40.xml"/><Relationship Id="rId33" Type="http://schemas.openxmlformats.org/officeDocument/2006/relationships/slide" Target="slides/slide58.xml"/><Relationship Id="rId38" Type="http://schemas.openxmlformats.org/officeDocument/2006/relationships/slide" Target="slides/slide66.xml"/><Relationship Id="rId46" Type="http://schemas.openxmlformats.org/officeDocument/2006/relationships/slide" Target="slides/slide79.xml"/><Relationship Id="rId2" Type="http://schemas.openxmlformats.org/officeDocument/2006/relationships/slide" Target="slides/slide3.xml"/><Relationship Id="rId16" Type="http://schemas.openxmlformats.org/officeDocument/2006/relationships/slide" Target="slides/slide28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41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23.xml"/><Relationship Id="rId24" Type="http://schemas.openxmlformats.org/officeDocument/2006/relationships/slide" Target="slides/slide39.xml"/><Relationship Id="rId32" Type="http://schemas.openxmlformats.org/officeDocument/2006/relationships/slide" Target="slides/slide57.xml"/><Relationship Id="rId37" Type="http://schemas.openxmlformats.org/officeDocument/2006/relationships/slide" Target="slides/slide65.xml"/><Relationship Id="rId40" Type="http://schemas.openxmlformats.org/officeDocument/2006/relationships/slide" Target="slides/slide68.xml"/><Relationship Id="rId45" Type="http://schemas.openxmlformats.org/officeDocument/2006/relationships/slide" Target="slides/slide78.xml"/><Relationship Id="rId5" Type="http://schemas.openxmlformats.org/officeDocument/2006/relationships/slide" Target="slides/slide6.xml"/><Relationship Id="rId15" Type="http://schemas.openxmlformats.org/officeDocument/2006/relationships/slide" Target="slides/slide27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36" Type="http://schemas.openxmlformats.org/officeDocument/2006/relationships/slide" Target="slides/slide64.xml"/><Relationship Id="rId49" Type="http://schemas.openxmlformats.org/officeDocument/2006/relationships/slide" Target="slides/slide82.xml"/><Relationship Id="rId10" Type="http://schemas.openxmlformats.org/officeDocument/2006/relationships/slide" Target="slides/slide18.xml"/><Relationship Id="rId19" Type="http://schemas.openxmlformats.org/officeDocument/2006/relationships/slide" Target="slides/slide32.xml"/><Relationship Id="rId31" Type="http://schemas.openxmlformats.org/officeDocument/2006/relationships/slide" Target="slides/slide56.xml"/><Relationship Id="rId44" Type="http://schemas.openxmlformats.org/officeDocument/2006/relationships/slide" Target="slides/slide77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6.xml"/><Relationship Id="rId22" Type="http://schemas.openxmlformats.org/officeDocument/2006/relationships/slide" Target="slides/slide37.xml"/><Relationship Id="rId27" Type="http://schemas.openxmlformats.org/officeDocument/2006/relationships/slide" Target="slides/slide46.xml"/><Relationship Id="rId30" Type="http://schemas.openxmlformats.org/officeDocument/2006/relationships/slide" Target="slides/slide50.xml"/><Relationship Id="rId35" Type="http://schemas.openxmlformats.org/officeDocument/2006/relationships/slide" Target="slides/slide61.xml"/><Relationship Id="rId43" Type="http://schemas.openxmlformats.org/officeDocument/2006/relationships/slide" Target="slides/slide76.xml"/><Relationship Id="rId48" Type="http://schemas.openxmlformats.org/officeDocument/2006/relationships/slide" Target="slides/slide81.xml"/><Relationship Id="rId8" Type="http://schemas.openxmlformats.org/officeDocument/2006/relationships/slide" Target="slides/slide14.xml"/><Relationship Id="rId51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htmldom/dom_obj_event.asp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gi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xmlns="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xmlns="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xmlns="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xmlns="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xmlns="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</a:t>
            </a:r>
            <a:r>
              <a:rPr lang="en-US" dirty="0" smtClean="0"/>
              <a:t>MIME</a:t>
            </a:r>
            <a:r>
              <a:rPr lang="en-US" sz="1800" dirty="0" smtClean="0"/>
              <a:t> (</a:t>
            </a:r>
            <a:r>
              <a:rPr lang="en-US" sz="1800" dirty="0" smtClean="0"/>
              <a:t>Multipurpose Internet Mail </a:t>
            </a:r>
            <a:r>
              <a:rPr lang="en-US" sz="1800" dirty="0" smtClean="0"/>
              <a:t>Extensions) </a:t>
            </a:r>
            <a:r>
              <a:rPr lang="en-US" dirty="0" smtClean="0"/>
              <a:t>type</a:t>
            </a:r>
            <a:endParaRPr lang="en-US" dirty="0" smtClean="0"/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xmlns="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xmlns="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xmlns="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xmlns="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xmlns="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xmlns="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xmlns="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p:oleObj spid="_x0000_s1028" name="Image" r:id="rId3" imgW="3174603" imgH="247619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 (DOM)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xmlns="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xmlns="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xmlns="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xmlns="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825500"/>
          </a:xfrm>
        </p:spPr>
        <p:txBody>
          <a:bodyPr/>
          <a:lstStyle/>
          <a:p>
            <a:pPr eaLnBrk="1" hangingPunct="1"/>
            <a:r>
              <a:rPr lang="en-US" smtClean="0"/>
              <a:t>Built-In Functions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838200"/>
            <a:ext cx="8526463" cy="54864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eval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(</a:t>
            </a:r>
            <a:r>
              <a:rPr kumimoji="0" lang="en-US" sz="3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expr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</a:p>
          <a:p>
            <a:pPr marL="630238" marR="0" lvl="1" indent="-2730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evaluates an expression or statement</a:t>
            </a:r>
          </a:p>
          <a:p>
            <a:pPr marL="922338" marR="0" lvl="2" indent="-2730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2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eval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("3 + 4");		// Returns 7 (Number)</a:t>
            </a:r>
          </a:p>
          <a:p>
            <a:pPr marL="922338" marR="0" lvl="2" indent="-2730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2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eval</a:t>
            </a: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("alert('Hello')");	// Calls the function alert('Hello')</a:t>
            </a:r>
          </a:p>
          <a:p>
            <a:pPr marL="282575" marR="0" lvl="0" indent="-282575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isFinite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(x)</a:t>
            </a:r>
          </a:p>
          <a:p>
            <a:pPr marL="630238" marR="0" lvl="1" indent="-2730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Determines if a number is finite</a:t>
            </a:r>
          </a:p>
          <a:p>
            <a:pPr marL="282575" marR="0" lvl="0" indent="-282575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3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isNaN</a:t>
            </a:r>
            <a:r>
              <a:rPr kumimoji="0" lang="en-US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(x)</a:t>
            </a:r>
          </a:p>
          <a:p>
            <a:pPr marL="630238" marR="0" lvl="1" indent="-27305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2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Determines whether a value is “Not a Number”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500" dirty="0" err="1" smtClean="0">
                <a:solidFill>
                  <a:srgbClr val="FFFFFF"/>
                </a:solidFill>
                <a:latin typeface="Courier New" pitchFamily="49" charset="0"/>
              </a:rPr>
              <a:t>parseInt</a:t>
            </a:r>
            <a:r>
              <a:rPr lang="en-US" sz="2500" dirty="0" smtClean="0">
                <a:solidFill>
                  <a:srgbClr val="FFFFFF"/>
                </a:solidFill>
                <a:latin typeface="Courier New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US" sz="2500" dirty="0" err="1" smtClean="0">
                <a:solidFill>
                  <a:srgbClr val="FFFFFF"/>
                </a:solidFill>
                <a:latin typeface="Courier New" pitchFamily="49" charset="0"/>
              </a:rPr>
              <a:t>parseInt</a:t>
            </a:r>
            <a:r>
              <a:rPr lang="en-US" sz="2500" dirty="0" smtClean="0">
                <a:solidFill>
                  <a:srgbClr val="FFFFFF"/>
                </a:solidFill>
                <a:latin typeface="Courier New" pitchFamily="49" charset="0"/>
              </a:rPr>
              <a:t>(s, radix)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Converts string literals to integers</a:t>
            </a:r>
            <a:endParaRPr lang="en-US" sz="2100" dirty="0" smtClean="0">
              <a:sym typeface="Wingdings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sz="2100" dirty="0" smtClean="0">
                <a:sym typeface="Wingdings" pitchFamily="2" charset="2"/>
              </a:rPr>
              <a:t>Parses up to any character that is not part of a valid integer</a:t>
            </a: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parseInt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("3 chances") 		// returns 3</a:t>
            </a: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parseInt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   5 alive") 		// returns 5</a:t>
            </a: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parseInt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("How are you") 	// returns </a:t>
            </a: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NaN</a:t>
            </a:r>
            <a:endParaRPr lang="en-US" sz="1900" dirty="0" smtClean="0">
              <a:latin typeface="Courier New" pitchFamily="49" charset="0"/>
              <a:sym typeface="Wingdings" pitchFamily="2" charset="2"/>
            </a:endParaRP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parseInt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("17", 8) 		// returns 15</a:t>
            </a:r>
          </a:p>
          <a:p>
            <a:pPr lvl="1">
              <a:lnSpc>
                <a:spcPct val="90000"/>
              </a:lnSpc>
            </a:pPr>
            <a:endParaRPr lang="en-US" sz="2100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500" dirty="0" err="1" smtClean="0">
                <a:solidFill>
                  <a:srgbClr val="FFFFFF"/>
                </a:solidFill>
                <a:latin typeface="Courier New" pitchFamily="49" charset="0"/>
              </a:rPr>
              <a:t>parseFloat</a:t>
            </a:r>
            <a:r>
              <a:rPr lang="en-US" sz="2500" dirty="0" smtClean="0">
                <a:solidFill>
                  <a:srgbClr val="FFFFFF"/>
                </a:solidFill>
                <a:latin typeface="Courier New" pitchFamily="49" charset="0"/>
              </a:rPr>
              <a:t>(s)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Finds a floating-point value at the beginning of a string.</a:t>
            </a: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parseFloat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("3e-1 xyz") 		// returns 0.3</a:t>
            </a:r>
          </a:p>
          <a:p>
            <a:pPr lvl="2">
              <a:lnSpc>
                <a:spcPct val="90000"/>
              </a:lnSpc>
            </a:pP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parseFloat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("13.5 </a:t>
            </a:r>
            <a:r>
              <a:rPr lang="en-US" sz="1900" dirty="0" err="1" smtClean="0">
                <a:latin typeface="Courier New" pitchFamily="49" charset="0"/>
                <a:sym typeface="Wingdings" pitchFamily="2" charset="2"/>
              </a:rPr>
              <a:t>abc</a:t>
            </a:r>
            <a:r>
              <a:rPr lang="en-US" sz="1900" dirty="0" smtClean="0">
                <a:latin typeface="Courier New" pitchFamily="49" charset="0"/>
                <a:sym typeface="Wingdings" pitchFamily="2" charset="2"/>
              </a:rPr>
              <a:t>") 		// returns 13.5</a:t>
            </a:r>
            <a:endParaRPr lang="en-US" sz="1900" dirty="0" smtClean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399" y="165100"/>
            <a:ext cx="7015163" cy="6731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tx1"/>
                </a:solidFill>
              </a:rPr>
              <a:t>Creating objects using </a:t>
            </a:r>
            <a:r>
              <a:rPr lang="en-US" sz="2800" b="1" dirty="0" smtClean="0">
                <a:solidFill>
                  <a:schemeClr val="tx1"/>
                </a:solidFill>
                <a:latin typeface="Courier New" pitchFamily="49" charset="0"/>
              </a:rPr>
              <a:t>new Object()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8686800" cy="49530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var person = new Object();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1" lang="en-US" sz="200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// Assign fields to object "person"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person.firstName = "John";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person.lastName = "Doe";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1" lang="en-US" sz="200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// Assign a method to object "person"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person.sayHi = function() {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alert("Hi! " + this.firstName + " " + this.lastName);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1" lang="en-US" sz="200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person.sayHi();  // Call the method in "person"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6731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solidFill>
                  <a:schemeClr val="tx1"/>
                </a:solidFill>
                <a:ea typeface="PMingLiU" pitchFamily="18" charset="-120"/>
              </a:rPr>
              <a:t>Creating objects using Literal Notation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1447800"/>
            <a:ext cx="8686800" cy="44196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var person = {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// Declare fields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// (Note: Use comma to separate fields)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firstName : "John",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lastName : "Doe",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1" lang="en-US" sz="200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// Assign a method to object "person"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sayHi : function() {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  alert("Hi! " + this.firstName + " " +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        this.lastName);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1" lang="en-US" sz="2000">
              <a:solidFill>
                <a:schemeClr val="bg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person.sayHi();  // Call the method in "person"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825500"/>
          </a:xfrm>
        </p:spPr>
        <p:txBody>
          <a:bodyPr/>
          <a:lstStyle/>
          <a:p>
            <a:pPr eaLnBrk="1" hangingPunct="1"/>
            <a:r>
              <a:rPr lang="en-US" smtClean="0"/>
              <a:t>Event Handlers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143000"/>
            <a:ext cx="8229600" cy="53340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1" fontAlgn="base" latinLnBrk="0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Event Handler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– a segment of codes (usually a function) to be executed when an event occurs</a:t>
            </a:r>
          </a:p>
          <a:p>
            <a:pPr marL="282575" marR="0" lvl="0" indent="-282575" algn="l" defTabSz="914400" rtl="0" eaLnBrk="1" fontAlgn="base" latinLnBrk="0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 can specify event handlers as attributes in the HTML tags.</a:t>
            </a:r>
          </a:p>
          <a:p>
            <a:pPr marL="282575" marR="0" lvl="0" indent="-282575" algn="l" defTabSz="914400" rtl="0" eaLnBrk="1" fontAlgn="base" latinLnBrk="0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attribute names typically take the form "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onXXX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" where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XXX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is the event name.</a:t>
            </a:r>
          </a:p>
          <a:p>
            <a:pPr marL="630238" marR="0" lvl="1" indent="-273050" algn="l" defTabSz="914400" rtl="0" eaLnBrk="1" fontAlgn="base" latinLnBrk="0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SzTx/>
              <a:buFont typeface="Wingdings 2" pitchFamily="18" charset="2"/>
              <a:buChar char=""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e.g.: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282575" marR="0" lvl="0" indent="-282575" algn="l" defTabSz="914400" rtl="0" eaLnBrk="1" fontAlgn="base" latinLnBrk="0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itchFamily="2" charset="2"/>
              <a:buNone/>
              <a:tabLst>
                <a:tab pos="282575" algn="l"/>
              </a:tabLst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&lt;a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href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="…"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onClick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+mn-cs"/>
              </a:rPr>
              <a:t>="alert('Bye')"&gt;Other Website&lt;/a&gt;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596900"/>
          </a:xfrm>
        </p:spPr>
        <p:txBody>
          <a:bodyPr/>
          <a:lstStyle/>
          <a:p>
            <a:pPr eaLnBrk="1" hangingPunct="1"/>
            <a:r>
              <a:rPr lang="en-US" sz="3400" smtClean="0"/>
              <a:t>Event Handlers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/>
        </p:nvGraphicFramePr>
        <p:xfrm>
          <a:off x="304800" y="838200"/>
          <a:ext cx="8686800" cy="4648201"/>
        </p:xfrm>
        <a:graphic>
          <a:graphicData uri="http://schemas.openxmlformats.org/drawingml/2006/table">
            <a:tbl>
              <a:tblPr/>
              <a:tblGrid>
                <a:gridCol w="2209800"/>
                <a:gridCol w="64770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Event Handlers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Triggered when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3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onChange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The value of the text field, textarea, or a drop down list is modified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onClick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A link, an image or a form element is clicked once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onDblClick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The element is double-clicked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onMouseDown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The user presses the mouse button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onLoad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A document or an image is loaded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onSubmit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A user submits a 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onReset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The form is reset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onUnLoad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The user closes a document or a frame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onResize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charset="0"/>
                        </a:rPr>
                        <a:t>A form is resized by the 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304800" y="5715000"/>
            <a:ext cx="8610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b="0" dirty="0"/>
              <a:t>For a complete list, see </a:t>
            </a:r>
            <a:r>
              <a:rPr lang="en-US" b="0" dirty="0">
                <a:hlinkClick r:id="rId2"/>
              </a:rPr>
              <a:t>http://www.w3schools.com/htmldom/dom_obj_event.asp</a:t>
            </a:r>
            <a:endParaRPr lang="en-US" b="0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7543800" cy="812397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onLoad</a:t>
            </a:r>
            <a:r>
              <a:rPr lang="en-US" sz="3200" smtClean="0"/>
              <a:t> Event Handler Example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382000" cy="47244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&lt;html&gt;&lt;head&gt;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&lt;title&gt;onLoad and onUnload Event Handler Example&lt;/title&gt;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&lt;/head&gt;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&lt;body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onLoad="alert('Welcome to this page')"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  onUnload="alert('Thanks for visiting this page')"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Load and UnLoad event test.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>
                <a:solidFill>
                  <a:schemeClr val="bg1"/>
                </a:solidFill>
                <a:latin typeface="Courier New" pitchFamily="49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825500"/>
          </a:xfrm>
        </p:spPr>
        <p:txBody>
          <a:bodyPr/>
          <a:lstStyle/>
          <a:p>
            <a:pPr eaLnBrk="1" hangingPunct="1"/>
            <a:r>
              <a:rPr lang="en-US" sz="2400" b="1" dirty="0" err="1" smtClean="0">
                <a:latin typeface="Courier New" pitchFamily="49" charset="0"/>
              </a:rPr>
              <a:t>onMouseOver</a:t>
            </a:r>
            <a:r>
              <a:rPr lang="en-US" sz="2400" dirty="0" smtClean="0"/>
              <a:t> &amp; </a:t>
            </a:r>
            <a:r>
              <a:rPr lang="en-US" sz="2400" b="1" dirty="0" err="1" smtClean="0">
                <a:latin typeface="Courier New" pitchFamily="49" charset="0"/>
              </a:rPr>
              <a:t>onMouseOut</a:t>
            </a:r>
            <a:r>
              <a:rPr lang="en-US" sz="2400" dirty="0" smtClean="0"/>
              <a:t> Event Handler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04800" y="990600"/>
            <a:ext cx="8610600" cy="38862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&lt;html&gt;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&lt;title&gt;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onMouseOver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 / 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onMouseOut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 Event Handler Demo&lt;/title&gt;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&lt;/head&gt;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&lt;a 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href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="http://www.cuhk.edu.hk"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   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onMouseOver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="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window.status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='CUHK Home'; return true;"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   </a:t>
            </a:r>
            <a:r>
              <a:rPr kumimoji="1" lang="en-US" sz="2000" dirty="0" err="1">
                <a:solidFill>
                  <a:schemeClr val="bg1"/>
                </a:solidFill>
                <a:latin typeface="Courier New" pitchFamily="49" charset="0"/>
              </a:rPr>
              <a:t>onMouseOut</a:t>
            </a: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="status=''"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&gt;CUHK&lt;/a&gt;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1" lang="en-US" sz="2000" dirty="0">
                <a:solidFill>
                  <a:schemeClr val="bg1"/>
                </a:solidFill>
                <a:latin typeface="Courier New" pitchFamily="49" charset="0"/>
              </a:rPr>
              <a:t>&lt;/html&gt;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4953000"/>
            <a:ext cx="8763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50000"/>
              </a:spcBef>
              <a:buFontTx/>
              <a:buChar char="•"/>
            </a:pPr>
            <a:r>
              <a:rPr lang="en-US" altLang="zh-TW" sz="2000" b="0" dirty="0"/>
              <a:t>When the mouse cursor is over the link, the browser displays the text "CUHK Home" instead of the URL.</a:t>
            </a:r>
          </a:p>
          <a:p>
            <a:pPr marL="173038" indent="-173038">
              <a:spcBef>
                <a:spcPct val="50000"/>
              </a:spcBef>
              <a:buFontTx/>
              <a:buChar char="•"/>
            </a:pPr>
            <a:r>
              <a:rPr lang="en-US" altLang="zh-TW" sz="2000" b="0" dirty="0"/>
              <a:t>The "return true;" of </a:t>
            </a:r>
            <a:r>
              <a:rPr lang="en-US" altLang="zh-TW" sz="2000" dirty="0" err="1">
                <a:latin typeface="Courier New" pitchFamily="49" charset="0"/>
              </a:rPr>
              <a:t>onMouseOver</a:t>
            </a:r>
            <a:r>
              <a:rPr lang="en-US" altLang="zh-TW" sz="2000" b="0" dirty="0"/>
              <a:t> forces browser not to display the URL.</a:t>
            </a:r>
          </a:p>
          <a:p>
            <a:pPr marL="173038" indent="-173038">
              <a:spcBef>
                <a:spcPct val="50000"/>
              </a:spcBef>
              <a:buFontTx/>
              <a:buChar char="•"/>
            </a:pPr>
            <a:r>
              <a:rPr lang="en-US" altLang="zh-TW" sz="2000" b="0" dirty="0" err="1"/>
              <a:t>window.status</a:t>
            </a:r>
            <a:r>
              <a:rPr lang="en-US" altLang="zh-TW" sz="2000" b="0" dirty="0"/>
              <a:t> and </a:t>
            </a:r>
            <a:r>
              <a:rPr lang="en-US" altLang="zh-TW" sz="2000" b="0" dirty="0" err="1"/>
              <a:t>window.defaultStatus</a:t>
            </a:r>
            <a:r>
              <a:rPr lang="en-US" altLang="zh-TW" sz="2000" b="0" dirty="0"/>
              <a:t> are disabled in Firefox.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61963" y="165100"/>
            <a:ext cx="8229600" cy="673100"/>
          </a:xfrm>
        </p:spPr>
        <p:txBody>
          <a:bodyPr/>
          <a:lstStyle/>
          <a:p>
            <a:pPr eaLnBrk="1" hangingPunct="1"/>
            <a:r>
              <a:rPr lang="en-US" altLang="zh-TW" sz="3200" dirty="0" smtClean="0">
                <a:ea typeface="PMingLiU" pitchFamily="18" charset="-120"/>
              </a:rPr>
              <a:t>String Object (Some useful methods)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838200"/>
            <a:ext cx="8915400" cy="5715000"/>
          </a:xfrm>
          <a:prstGeom prst="rect">
            <a:avLst/>
          </a:prstGeom>
        </p:spPr>
        <p:txBody>
          <a:bodyPr/>
          <a:lstStyle/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Length: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A string property that tells the number of character in the string</a:t>
            </a:r>
          </a:p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charAt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(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):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Returns the character at location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</a:t>
            </a:r>
          </a:p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toUpperCase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(),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toLowerCase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():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Returns the same string with all uppercase/lowercase letters </a:t>
            </a:r>
          </a:p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substring(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beginIdx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):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Returns a substring started at location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beginIdx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PMingLiU" pitchFamily="18" charset="-120"/>
              <a:cs typeface="+mn-cs"/>
            </a:endParaRPr>
          </a:p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substring(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beginIdx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, 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endIdx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):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Returns a substring started at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beginIdx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 until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endIdx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 (but not including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endIdx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</a:t>
            </a:r>
          </a:p>
          <a:p>
            <a:pPr marL="225425" marR="0" lvl="0" indent="-225425" algn="l" defTabSz="914400" rtl="0" eaLnBrk="1" fontAlgn="base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indexOf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(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str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): 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Returns the position where "</a:t>
            </a:r>
            <a:r>
              <a:rPr kumimoji="0" lang="en-US" altLang="zh-TW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str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PMingLiU" pitchFamily="18" charset="-120"/>
                <a:cs typeface="+mn-cs"/>
              </a:rPr>
              <a:t>" first occurs in the string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381000"/>
          </a:xfrm>
        </p:spPr>
        <p:txBody>
          <a:bodyPr/>
          <a:lstStyle/>
          <a:p>
            <a:r>
              <a:rPr sz="2800" smtClean="0"/>
              <a:t>Lab Assignments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5257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add two numbers and display the sum.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 Write a JavaScript program to enter and display your name using dialog boxes.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 Write a JavaScript program to implement all three dialog boxes.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 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change the background color of a document.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add three numbers and display the sum.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programto</a:t>
            </a:r>
            <a:r>
              <a:rPr lang="en-US" sz="2400" dirty="0" smtClean="0"/>
              <a:t> find the largest among two numbers.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calculate the sum of numbers given in the program using while loop.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add two numbers and display the sum using function </a:t>
            </a:r>
            <a:r>
              <a:rPr lang="en-US" sz="2400" dirty="0" err="1" smtClean="0"/>
              <a:t>addsum</a:t>
            </a:r>
            <a:r>
              <a:rPr lang="en-US" sz="2400" dirty="0" smtClean="0"/>
              <a:t>().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smtClean="0"/>
              <a:t>Write a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program to design a calculator.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xmlns="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xmlns="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172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xmlns="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xmlns="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xmlns="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xmlns="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xmlns="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xmlns="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xmlns="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xmlns="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xmlns="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xmlns="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xmlns="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xmlns="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xmlns="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xmlns="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2148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8409</TotalTime>
  <Words>17400</Words>
  <Application>Microsoft Office PowerPoint</Application>
  <PresentationFormat>On-screen Show (4:3)</PresentationFormat>
  <Paragraphs>2947</Paragraphs>
  <Slides>235</Slides>
  <Notes>56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235</vt:i4>
      </vt:variant>
    </vt:vector>
  </HeadingPairs>
  <TitlesOfParts>
    <vt:vector size="237" baseType="lpstr">
      <vt:lpstr>Telerik-PowerPoint-Theme</vt:lpstr>
      <vt:lpstr>Image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Built-In Functions</vt:lpstr>
      <vt:lpstr>Slide 193</vt:lpstr>
      <vt:lpstr>Creating objects using new Object()</vt:lpstr>
      <vt:lpstr>Creating objects using Literal Notation</vt:lpstr>
      <vt:lpstr>Event Handlers</vt:lpstr>
      <vt:lpstr>Event Handlers</vt:lpstr>
      <vt:lpstr>onLoad Event Handler Example</vt:lpstr>
      <vt:lpstr>onMouseOver &amp; onMouseOut Event Handler</vt:lpstr>
      <vt:lpstr>String Object (Some useful methods)</vt:lpstr>
      <vt:lpstr>Lab Assignments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SUAcer</cp:lastModifiedBy>
  <cp:revision>738</cp:revision>
  <dcterms:created xsi:type="dcterms:W3CDTF">2007-12-08T16:03:35Z</dcterms:created>
  <dcterms:modified xsi:type="dcterms:W3CDTF">2020-03-09T06:45:39Z</dcterms:modified>
</cp:coreProperties>
</file>